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Lst>
  <p:sldSz cy="5143500" cx="9144000"/>
  <p:notesSz cx="6858000" cy="9144000"/>
  <p:embeddedFontLst>
    <p:embeddedFont>
      <p:font typeface="Abel"/>
      <p:regular r:id="rId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font" Target="fonts/Abel-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gma.com/file/p6LJek0KTMTI8oRs1FA38B/Rough-Prototype?node-id=0%3A1&amp;t=fFX7gdg8hmNe6x6m-0" TargetMode="External"/><Relationship Id="rId3" Type="http://schemas.openxmlformats.org/officeDocument/2006/relationships/hyperlink" Target="https://hubs.mozilla.com/AMHfMpP"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2319bdb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2319bdb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get the presentation started, my name is Jonathan Narine *Ehren says name* and this is a 3 minute thesis presentation on our Accessible Avatar Customizer or AAC for short. With vr technology quickly advancing, the need for accessibility is present in pretty much every aspect of the software. Over 2 million canadian gamers with </a:t>
            </a:r>
            <a:r>
              <a:rPr lang="en"/>
              <a:t>disabilities</a:t>
            </a:r>
            <a:r>
              <a:rPr lang="en"/>
              <a:t>, many are active in every aspect of vr, trying to interact with the amazing software. However, there is still a heavily </a:t>
            </a:r>
            <a:r>
              <a:rPr lang="en"/>
              <a:t>under addressed</a:t>
            </a:r>
            <a:r>
              <a:rPr lang="en"/>
              <a:t> issue in VR and other games which continues to be ignored by even large corporations with the resources to do something about it. Accessibility regarding the design of Avatars. Now what exactly does accessible avatars mean. Well, Personally, I am a partial left amputee, who has never really been able to create an avatar that looks like me. I also have glasses and a </a:t>
            </a:r>
            <a:r>
              <a:rPr lang="en"/>
              <a:t>skin tone</a:t>
            </a:r>
            <a:r>
              <a:rPr lang="en"/>
              <a:t> that usually between two different presets. Accessible Avatars and the lack of it describes the lack  of true customization for avatar creation and consideration for those whose bodies don’t fit the norm. </a:t>
            </a:r>
            <a:r>
              <a:rPr lang="en"/>
              <a:t>And this especially affects VR and social VR in particular. Where there is emphasis on the sense of immersion and on reflecting your personal identity for those to see.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decided to change that with the AAC, where we plan to create a customizer that takes the current customization that occurs in most game and adding accessibility consideration. This would include creating custom presets, multiple accessories and facial features that stack on each other, sculpting unique feature in free form editing and importing body parts and custom textures. Like a lot of accessibility features, this would allow those with </a:t>
            </a:r>
            <a:r>
              <a:rPr lang="en"/>
              <a:t>disabilities</a:t>
            </a:r>
            <a:r>
              <a:rPr lang="en"/>
              <a:t> to feel included and able to enjoy the experience. But also like a lot of accessibility features, it would also allow the typical user to even further customize their character and make unique creation easily</a:t>
            </a:r>
            <a:r>
              <a:rPr lang="en"/>
              <a:t> accessible. Now for what’s going on in the industry and next steps , ehren will talk more on that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27fc4c1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127fc4c1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Figma Link: </a:t>
            </a:r>
            <a:r>
              <a:rPr lang="en" u="sng">
                <a:solidFill>
                  <a:srgbClr val="0097A7"/>
                </a:solidFill>
                <a:hlinkClick r:id="rId2">
                  <a:extLst>
                    <a:ext uri="{A12FA001-AC4F-418D-AE19-62706E023703}">
                      <ahyp:hlinkClr val="tx"/>
                    </a:ext>
                  </a:extLst>
                </a:hlinkClick>
              </a:rPr>
              <a:t>https://www.figma.com/file/p6LJek0KTMTI8oRs1FA38B/Rough-Prototype?node-id=0%3A1&amp;t=fFX7gdg8hmNe6x6m-0</a:t>
            </a:r>
            <a:endParaRPr>
              <a:solidFill>
                <a:schemeClr val="dk1"/>
              </a:solidFill>
            </a:endParaRPr>
          </a:p>
          <a:p>
            <a:pPr indent="0" lvl="0" marL="0" rtl="0" algn="l">
              <a:spcBef>
                <a:spcPts val="0"/>
              </a:spcBef>
              <a:spcAft>
                <a:spcPts val="0"/>
              </a:spcAft>
              <a:buNone/>
            </a:pPr>
            <a:r>
              <a:rPr lang="en"/>
              <a:t>Mozilla Link: </a:t>
            </a:r>
            <a:r>
              <a:rPr lang="en" u="sng">
                <a:solidFill>
                  <a:schemeClr val="hlink"/>
                </a:solidFill>
                <a:hlinkClick r:id="rId3"/>
              </a:rPr>
              <a:t>https://hubs.mozilla.com/AMHfMpP</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6.png"/><Relationship Id="rId11" Type="http://schemas.openxmlformats.org/officeDocument/2006/relationships/image" Target="../media/image15.png"/><Relationship Id="rId22" Type="http://schemas.openxmlformats.org/officeDocument/2006/relationships/image" Target="../media/image20.png"/><Relationship Id="rId10" Type="http://schemas.openxmlformats.org/officeDocument/2006/relationships/image" Target="../media/image17.png"/><Relationship Id="rId21" Type="http://schemas.openxmlformats.org/officeDocument/2006/relationships/image" Target="../media/image7.png"/><Relationship Id="rId13" Type="http://schemas.openxmlformats.org/officeDocument/2006/relationships/image" Target="../media/image3.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6.png"/><Relationship Id="rId9" Type="http://schemas.openxmlformats.org/officeDocument/2006/relationships/image" Target="../media/image4.png"/><Relationship Id="rId15" Type="http://schemas.openxmlformats.org/officeDocument/2006/relationships/image" Target="../media/image11.png"/><Relationship Id="rId14" Type="http://schemas.openxmlformats.org/officeDocument/2006/relationships/image" Target="../media/image10.png"/><Relationship Id="rId17" Type="http://schemas.openxmlformats.org/officeDocument/2006/relationships/image" Target="../media/image19.png"/><Relationship Id="rId16" Type="http://schemas.openxmlformats.org/officeDocument/2006/relationships/image" Target="../media/image5.png"/><Relationship Id="rId5" Type="http://schemas.openxmlformats.org/officeDocument/2006/relationships/image" Target="../media/image1.png"/><Relationship Id="rId19" Type="http://schemas.openxmlformats.org/officeDocument/2006/relationships/image" Target="../media/image21.png"/><Relationship Id="rId6" Type="http://schemas.openxmlformats.org/officeDocument/2006/relationships/image" Target="../media/image14.png"/><Relationship Id="rId18"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hyperlink" Target="https://www.accessibility.com/blog/facebook-rolls-out-new-avatar-options-for-people-with-disabilities" TargetMode="External"/><Relationship Id="rId5" Type="http://schemas.openxmlformats.org/officeDocument/2006/relationships/hyperlink" Target="https://www.cbc.ca/radio/people-with-disabilities-hobbies-1.6752548" TargetMode="External"/><Relationship Id="rId6" Type="http://schemas.openxmlformats.org/officeDocument/2006/relationships/hyperlink" Target="https://assetstore.unity.com/packages/3d/characters/uma-2-unity-multipurpose-avatar-3561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3" name="Shape 53"/>
        <p:cNvGrpSpPr/>
        <p:nvPr/>
      </p:nvGrpSpPr>
      <p:grpSpPr>
        <a:xfrm>
          <a:off x="0" y="0"/>
          <a:ext cx="0" cy="0"/>
          <a:chOff x="0" y="0"/>
          <a:chExt cx="0" cy="0"/>
        </a:xfrm>
      </p:grpSpPr>
      <p:grpSp>
        <p:nvGrpSpPr>
          <p:cNvPr id="54" name="Google Shape;54;p13"/>
          <p:cNvGrpSpPr/>
          <p:nvPr/>
        </p:nvGrpSpPr>
        <p:grpSpPr>
          <a:xfrm>
            <a:off x="6927950" y="1276025"/>
            <a:ext cx="2206800" cy="1295724"/>
            <a:chOff x="5461050" y="3387375"/>
            <a:chExt cx="2206800" cy="1295724"/>
          </a:xfrm>
        </p:grpSpPr>
        <p:grpSp>
          <p:nvGrpSpPr>
            <p:cNvPr id="55" name="Google Shape;55;p13"/>
            <p:cNvGrpSpPr/>
            <p:nvPr/>
          </p:nvGrpSpPr>
          <p:grpSpPr>
            <a:xfrm>
              <a:off x="5696257" y="3897099"/>
              <a:ext cx="1665300" cy="786000"/>
              <a:chOff x="190007" y="301624"/>
              <a:chExt cx="1665300" cy="786000"/>
            </a:xfrm>
          </p:grpSpPr>
          <p:sp>
            <p:nvSpPr>
              <p:cNvPr id="56" name="Google Shape;56;p13"/>
              <p:cNvSpPr/>
              <p:nvPr/>
            </p:nvSpPr>
            <p:spPr>
              <a:xfrm>
                <a:off x="190007" y="301624"/>
                <a:ext cx="1665300" cy="786000"/>
              </a:xfrm>
              <a:prstGeom prst="roundRect">
                <a:avLst>
                  <a:gd fmla="val 16667" name="adj"/>
                </a:avLst>
              </a:prstGeom>
              <a:noFill/>
              <a:ln cap="flat" cmpd="sng" w="1905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3">
                <a:alphaModFix/>
              </a:blip>
              <a:stretch>
                <a:fillRect/>
              </a:stretch>
            </p:blipFill>
            <p:spPr>
              <a:xfrm>
                <a:off x="285012" y="514203"/>
                <a:ext cx="641516" cy="360841"/>
              </a:xfrm>
              <a:prstGeom prst="rect">
                <a:avLst/>
              </a:prstGeom>
              <a:noFill/>
              <a:ln>
                <a:noFill/>
              </a:ln>
            </p:spPr>
          </p:pic>
          <p:pic>
            <p:nvPicPr>
              <p:cNvPr id="58" name="Google Shape;58;p13"/>
              <p:cNvPicPr preferRelativeResize="0"/>
              <p:nvPr/>
            </p:nvPicPr>
            <p:blipFill>
              <a:blip r:embed="rId4">
                <a:alphaModFix/>
              </a:blip>
              <a:stretch>
                <a:fillRect/>
              </a:stretch>
            </p:blipFill>
            <p:spPr>
              <a:xfrm>
                <a:off x="926530" y="393806"/>
                <a:ext cx="846577" cy="360841"/>
              </a:xfrm>
              <a:prstGeom prst="rect">
                <a:avLst/>
              </a:prstGeom>
              <a:noFill/>
              <a:ln>
                <a:noFill/>
              </a:ln>
            </p:spPr>
          </p:pic>
          <p:pic>
            <p:nvPicPr>
              <p:cNvPr id="59" name="Google Shape;59;p13"/>
              <p:cNvPicPr preferRelativeResize="0"/>
              <p:nvPr/>
            </p:nvPicPr>
            <p:blipFill>
              <a:blip r:embed="rId5">
                <a:alphaModFix/>
              </a:blip>
              <a:stretch>
                <a:fillRect/>
              </a:stretch>
            </p:blipFill>
            <p:spPr>
              <a:xfrm>
                <a:off x="978750" y="745068"/>
                <a:ext cx="641519" cy="235247"/>
              </a:xfrm>
              <a:prstGeom prst="rect">
                <a:avLst/>
              </a:prstGeom>
              <a:noFill/>
              <a:ln>
                <a:noFill/>
              </a:ln>
            </p:spPr>
          </p:pic>
        </p:grpSp>
        <p:sp>
          <p:nvSpPr>
            <p:cNvPr id="60" name="Google Shape;60;p13"/>
            <p:cNvSpPr txBox="1"/>
            <p:nvPr/>
          </p:nvSpPr>
          <p:spPr>
            <a:xfrm>
              <a:off x="5461050" y="3387375"/>
              <a:ext cx="22068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bel"/>
                  <a:ea typeface="Abel"/>
                  <a:cs typeface="Abel"/>
                  <a:sym typeface="Abel"/>
                </a:rPr>
                <a:t>Current Development in Field:</a:t>
              </a:r>
              <a:endParaRPr>
                <a:latin typeface="Abel"/>
                <a:ea typeface="Abel"/>
                <a:cs typeface="Abel"/>
                <a:sym typeface="Abel"/>
              </a:endParaRPr>
            </a:p>
          </p:txBody>
        </p:sp>
      </p:grpSp>
      <p:grpSp>
        <p:nvGrpSpPr>
          <p:cNvPr id="61" name="Google Shape;61;p13"/>
          <p:cNvGrpSpPr/>
          <p:nvPr/>
        </p:nvGrpSpPr>
        <p:grpSpPr>
          <a:xfrm>
            <a:off x="4980238" y="3001049"/>
            <a:ext cx="2277900" cy="1329576"/>
            <a:chOff x="5324050" y="1155462"/>
            <a:chExt cx="2277900" cy="1329576"/>
          </a:xfrm>
        </p:grpSpPr>
        <p:sp>
          <p:nvSpPr>
            <p:cNvPr id="62" name="Google Shape;62;p13"/>
            <p:cNvSpPr/>
            <p:nvPr/>
          </p:nvSpPr>
          <p:spPr>
            <a:xfrm>
              <a:off x="5486654" y="1586538"/>
              <a:ext cx="1952700" cy="898500"/>
            </a:xfrm>
            <a:prstGeom prst="roundRect">
              <a:avLst>
                <a:gd fmla="val 16667" name="adj"/>
              </a:avLst>
            </a:prstGeom>
            <a:noFill/>
            <a:ln cap="flat" cmpd="sng" w="1905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3"/>
            <p:cNvPicPr preferRelativeResize="0"/>
            <p:nvPr/>
          </p:nvPicPr>
          <p:blipFill>
            <a:blip r:embed="rId6">
              <a:alphaModFix/>
            </a:blip>
            <a:stretch>
              <a:fillRect/>
            </a:stretch>
          </p:blipFill>
          <p:spPr>
            <a:xfrm>
              <a:off x="6293417" y="1781543"/>
              <a:ext cx="339157" cy="508472"/>
            </a:xfrm>
            <a:prstGeom prst="rect">
              <a:avLst/>
            </a:prstGeom>
            <a:noFill/>
            <a:ln>
              <a:noFill/>
            </a:ln>
          </p:spPr>
        </p:pic>
        <p:pic>
          <p:nvPicPr>
            <p:cNvPr id="64" name="Google Shape;64;p13"/>
            <p:cNvPicPr preferRelativeResize="0"/>
            <p:nvPr/>
          </p:nvPicPr>
          <p:blipFill>
            <a:blip r:embed="rId7">
              <a:alphaModFix/>
            </a:blip>
            <a:stretch>
              <a:fillRect/>
            </a:stretch>
          </p:blipFill>
          <p:spPr>
            <a:xfrm>
              <a:off x="5578801" y="1742518"/>
              <a:ext cx="640126" cy="640123"/>
            </a:xfrm>
            <a:prstGeom prst="rect">
              <a:avLst/>
            </a:prstGeom>
            <a:noFill/>
            <a:ln>
              <a:noFill/>
            </a:ln>
          </p:spPr>
        </p:pic>
        <p:sp>
          <p:nvSpPr>
            <p:cNvPr id="65" name="Google Shape;65;p13"/>
            <p:cNvSpPr txBox="1"/>
            <p:nvPr/>
          </p:nvSpPr>
          <p:spPr>
            <a:xfrm>
              <a:off x="5324050" y="1155462"/>
              <a:ext cx="2277900" cy="4125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Abel"/>
                  <a:ea typeface="Abel"/>
                  <a:cs typeface="Abel"/>
                  <a:sym typeface="Abel"/>
                </a:rPr>
                <a:t>Our Current Prototype:</a:t>
              </a:r>
              <a:endParaRPr>
                <a:latin typeface="Abel"/>
                <a:ea typeface="Abel"/>
                <a:cs typeface="Abel"/>
                <a:sym typeface="Abel"/>
              </a:endParaRPr>
            </a:p>
          </p:txBody>
        </p:sp>
        <p:pic>
          <p:nvPicPr>
            <p:cNvPr id="66" name="Google Shape;66;p13"/>
            <p:cNvPicPr preferRelativeResize="0"/>
            <p:nvPr/>
          </p:nvPicPr>
          <p:blipFill>
            <a:blip r:embed="rId8">
              <a:alphaModFix/>
            </a:blip>
            <a:stretch>
              <a:fillRect/>
            </a:stretch>
          </p:blipFill>
          <p:spPr>
            <a:xfrm>
              <a:off x="6730125" y="1713034"/>
              <a:ext cx="640125" cy="640123"/>
            </a:xfrm>
            <a:prstGeom prst="rect">
              <a:avLst/>
            </a:prstGeom>
            <a:noFill/>
            <a:ln>
              <a:noFill/>
            </a:ln>
          </p:spPr>
        </p:pic>
      </p:grpSp>
      <p:sp>
        <p:nvSpPr>
          <p:cNvPr id="67" name="Google Shape;67;p13"/>
          <p:cNvSpPr txBox="1"/>
          <p:nvPr>
            <p:ph type="title"/>
          </p:nvPr>
        </p:nvSpPr>
        <p:spPr>
          <a:xfrm>
            <a:off x="845475" y="190450"/>
            <a:ext cx="7928400" cy="492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bel"/>
                <a:ea typeface="Abel"/>
                <a:cs typeface="Abel"/>
                <a:sym typeface="Abel"/>
              </a:rPr>
              <a:t>AAC: Accessible Avatar Customizer for Social Virtual Reality</a:t>
            </a:r>
            <a:endParaRPr b="1">
              <a:latin typeface="Abel"/>
              <a:ea typeface="Abel"/>
              <a:cs typeface="Abel"/>
              <a:sym typeface="Abel"/>
            </a:endParaRPr>
          </a:p>
        </p:txBody>
      </p:sp>
      <p:sp>
        <p:nvSpPr>
          <p:cNvPr id="68" name="Google Shape;68;p13"/>
          <p:cNvSpPr txBox="1"/>
          <p:nvPr>
            <p:ph type="title"/>
          </p:nvPr>
        </p:nvSpPr>
        <p:spPr>
          <a:xfrm>
            <a:off x="2343750" y="617625"/>
            <a:ext cx="4456500" cy="49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891"/>
              <a:buNone/>
            </a:pPr>
            <a:r>
              <a:rPr i="1" lang="en" sz="1528" u="sng">
                <a:latin typeface="Abel"/>
                <a:ea typeface="Abel"/>
                <a:cs typeface="Abel"/>
                <a:sym typeface="Abel"/>
              </a:rPr>
              <a:t>Enabling users to create </a:t>
            </a:r>
            <a:r>
              <a:rPr i="1" lang="en" sz="1528" u="sng">
                <a:latin typeface="Abel"/>
                <a:ea typeface="Abel"/>
                <a:cs typeface="Abel"/>
                <a:sym typeface="Abel"/>
              </a:rPr>
              <a:t>accessible</a:t>
            </a:r>
            <a:r>
              <a:rPr i="1" lang="en" sz="1528" u="sng">
                <a:latin typeface="Abel"/>
                <a:ea typeface="Abel"/>
                <a:cs typeface="Abel"/>
                <a:sym typeface="Abel"/>
              </a:rPr>
              <a:t> designed avatars </a:t>
            </a:r>
            <a:endParaRPr i="1" sz="1528" u="sng">
              <a:latin typeface="Abel"/>
              <a:ea typeface="Abel"/>
              <a:cs typeface="Abel"/>
              <a:sym typeface="Abel"/>
            </a:endParaRPr>
          </a:p>
        </p:txBody>
      </p:sp>
      <p:sp>
        <p:nvSpPr>
          <p:cNvPr id="69" name="Google Shape;69;p13"/>
          <p:cNvSpPr/>
          <p:nvPr/>
        </p:nvSpPr>
        <p:spPr>
          <a:xfrm>
            <a:off x="108675" y="1254250"/>
            <a:ext cx="4909200" cy="37563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bel"/>
              <a:ea typeface="Abel"/>
              <a:cs typeface="Abel"/>
              <a:sym typeface="Abel"/>
            </a:endParaRPr>
          </a:p>
        </p:txBody>
      </p:sp>
      <p:pic>
        <p:nvPicPr>
          <p:cNvPr id="70" name="Google Shape;70;p13"/>
          <p:cNvPicPr preferRelativeResize="0"/>
          <p:nvPr/>
        </p:nvPicPr>
        <p:blipFill rotWithShape="1">
          <a:blip r:embed="rId9">
            <a:alphaModFix/>
          </a:blip>
          <a:srcRect b="0" l="0" r="0" t="0"/>
          <a:stretch/>
        </p:blipFill>
        <p:spPr>
          <a:xfrm>
            <a:off x="242400" y="1749981"/>
            <a:ext cx="2206696" cy="545078"/>
          </a:xfrm>
          <a:prstGeom prst="rect">
            <a:avLst/>
          </a:prstGeom>
          <a:noFill/>
          <a:ln>
            <a:noFill/>
          </a:ln>
        </p:spPr>
      </p:pic>
      <p:grpSp>
        <p:nvGrpSpPr>
          <p:cNvPr id="71" name="Google Shape;71;p13"/>
          <p:cNvGrpSpPr/>
          <p:nvPr/>
        </p:nvGrpSpPr>
        <p:grpSpPr>
          <a:xfrm>
            <a:off x="2593303" y="1788042"/>
            <a:ext cx="856857" cy="984805"/>
            <a:chOff x="3457925" y="1510888"/>
            <a:chExt cx="1005701" cy="1155875"/>
          </a:xfrm>
        </p:grpSpPr>
        <p:pic>
          <p:nvPicPr>
            <p:cNvPr id="72" name="Google Shape;72;p13"/>
            <p:cNvPicPr preferRelativeResize="0"/>
            <p:nvPr/>
          </p:nvPicPr>
          <p:blipFill>
            <a:blip r:embed="rId10">
              <a:alphaModFix/>
            </a:blip>
            <a:stretch>
              <a:fillRect/>
            </a:stretch>
          </p:blipFill>
          <p:spPr>
            <a:xfrm>
              <a:off x="3932708" y="1510888"/>
              <a:ext cx="530916" cy="530909"/>
            </a:xfrm>
            <a:prstGeom prst="rect">
              <a:avLst/>
            </a:prstGeom>
            <a:noFill/>
            <a:ln>
              <a:noFill/>
            </a:ln>
          </p:spPr>
        </p:pic>
        <p:pic>
          <p:nvPicPr>
            <p:cNvPr id="73" name="Google Shape;73;p13"/>
            <p:cNvPicPr preferRelativeResize="0"/>
            <p:nvPr/>
          </p:nvPicPr>
          <p:blipFill>
            <a:blip r:embed="rId11">
              <a:alphaModFix/>
            </a:blip>
            <a:stretch>
              <a:fillRect/>
            </a:stretch>
          </p:blipFill>
          <p:spPr>
            <a:xfrm>
              <a:off x="3457931" y="2099046"/>
              <a:ext cx="528869" cy="528873"/>
            </a:xfrm>
            <a:prstGeom prst="rect">
              <a:avLst/>
            </a:prstGeom>
            <a:noFill/>
            <a:ln>
              <a:noFill/>
            </a:ln>
          </p:spPr>
        </p:pic>
        <p:pic>
          <p:nvPicPr>
            <p:cNvPr id="74" name="Google Shape;74;p13"/>
            <p:cNvPicPr preferRelativeResize="0"/>
            <p:nvPr/>
          </p:nvPicPr>
          <p:blipFill>
            <a:blip r:embed="rId12">
              <a:alphaModFix/>
            </a:blip>
            <a:stretch>
              <a:fillRect/>
            </a:stretch>
          </p:blipFill>
          <p:spPr>
            <a:xfrm>
              <a:off x="3857066" y="2060199"/>
              <a:ext cx="606560" cy="606563"/>
            </a:xfrm>
            <a:prstGeom prst="rect">
              <a:avLst/>
            </a:prstGeom>
            <a:noFill/>
            <a:ln>
              <a:noFill/>
            </a:ln>
          </p:spPr>
        </p:pic>
        <p:pic>
          <p:nvPicPr>
            <p:cNvPr id="75" name="Google Shape;75;p13"/>
            <p:cNvPicPr preferRelativeResize="0"/>
            <p:nvPr/>
          </p:nvPicPr>
          <p:blipFill>
            <a:blip r:embed="rId13">
              <a:alphaModFix/>
            </a:blip>
            <a:stretch>
              <a:fillRect/>
            </a:stretch>
          </p:blipFill>
          <p:spPr>
            <a:xfrm>
              <a:off x="3457925" y="1511909"/>
              <a:ext cx="528874" cy="528867"/>
            </a:xfrm>
            <a:prstGeom prst="rect">
              <a:avLst/>
            </a:prstGeom>
            <a:noFill/>
            <a:ln>
              <a:noFill/>
            </a:ln>
          </p:spPr>
        </p:pic>
      </p:grpSp>
      <p:sp>
        <p:nvSpPr>
          <p:cNvPr id="76" name="Google Shape;76;p13"/>
          <p:cNvSpPr txBox="1"/>
          <p:nvPr/>
        </p:nvSpPr>
        <p:spPr>
          <a:xfrm>
            <a:off x="2343746" y="2239761"/>
            <a:ext cx="219600" cy="2958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a:t>
            </a:r>
            <a:endParaRPr/>
          </a:p>
        </p:txBody>
      </p:sp>
      <p:sp>
        <p:nvSpPr>
          <p:cNvPr id="77" name="Google Shape;77;p13"/>
          <p:cNvSpPr txBox="1"/>
          <p:nvPr/>
        </p:nvSpPr>
        <p:spPr>
          <a:xfrm>
            <a:off x="3403566" y="2229198"/>
            <a:ext cx="219600" cy="2958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a:t>
            </a:r>
            <a:endParaRPr/>
          </a:p>
        </p:txBody>
      </p:sp>
      <p:sp>
        <p:nvSpPr>
          <p:cNvPr id="78" name="Google Shape;78;p13"/>
          <p:cNvSpPr txBox="1"/>
          <p:nvPr/>
        </p:nvSpPr>
        <p:spPr>
          <a:xfrm>
            <a:off x="454625" y="1356063"/>
            <a:ext cx="19047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bel"/>
                <a:ea typeface="Abel"/>
                <a:cs typeface="Abel"/>
                <a:sym typeface="Abel"/>
              </a:rPr>
              <a:t>Current Customization: </a:t>
            </a:r>
            <a:endParaRPr sz="1500">
              <a:latin typeface="Abel"/>
              <a:ea typeface="Abel"/>
              <a:cs typeface="Abel"/>
              <a:sym typeface="Abel"/>
            </a:endParaRPr>
          </a:p>
        </p:txBody>
      </p:sp>
      <p:sp>
        <p:nvSpPr>
          <p:cNvPr id="79" name="Google Shape;79;p13"/>
          <p:cNvSpPr txBox="1"/>
          <p:nvPr/>
        </p:nvSpPr>
        <p:spPr>
          <a:xfrm>
            <a:off x="2394000" y="1396400"/>
            <a:ext cx="2277900" cy="2958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1018"/>
              <a:buNone/>
            </a:pPr>
            <a:r>
              <a:rPr lang="en" sz="1500">
                <a:latin typeface="Abel"/>
                <a:ea typeface="Abel"/>
                <a:cs typeface="Abel"/>
                <a:sym typeface="Abel"/>
              </a:rPr>
              <a:t>Accessibility Considerations:</a:t>
            </a:r>
            <a:endParaRPr sz="1500">
              <a:latin typeface="Abel"/>
              <a:ea typeface="Abel"/>
              <a:cs typeface="Abel"/>
              <a:sym typeface="Abel"/>
            </a:endParaRPr>
          </a:p>
        </p:txBody>
      </p:sp>
      <p:pic>
        <p:nvPicPr>
          <p:cNvPr id="80" name="Google Shape;80;p13"/>
          <p:cNvPicPr preferRelativeResize="0"/>
          <p:nvPr/>
        </p:nvPicPr>
        <p:blipFill>
          <a:blip r:embed="rId14">
            <a:alphaModFix/>
          </a:blip>
          <a:stretch>
            <a:fillRect/>
          </a:stretch>
        </p:blipFill>
        <p:spPr>
          <a:xfrm>
            <a:off x="3594344" y="1747838"/>
            <a:ext cx="621023" cy="621024"/>
          </a:xfrm>
          <a:prstGeom prst="rect">
            <a:avLst/>
          </a:prstGeom>
          <a:noFill/>
          <a:ln>
            <a:noFill/>
          </a:ln>
        </p:spPr>
      </p:pic>
      <p:pic>
        <p:nvPicPr>
          <p:cNvPr id="81" name="Google Shape;81;p13"/>
          <p:cNvPicPr preferRelativeResize="0"/>
          <p:nvPr/>
        </p:nvPicPr>
        <p:blipFill>
          <a:blip r:embed="rId15">
            <a:alphaModFix/>
          </a:blip>
          <a:stretch>
            <a:fillRect/>
          </a:stretch>
        </p:blipFill>
        <p:spPr>
          <a:xfrm>
            <a:off x="4158698" y="2249222"/>
            <a:ext cx="645046" cy="645050"/>
          </a:xfrm>
          <a:prstGeom prst="rect">
            <a:avLst/>
          </a:prstGeom>
          <a:noFill/>
          <a:ln>
            <a:noFill/>
          </a:ln>
        </p:spPr>
      </p:pic>
      <p:cxnSp>
        <p:nvCxnSpPr>
          <p:cNvPr id="82" name="Google Shape;82;p13"/>
          <p:cNvCxnSpPr/>
          <p:nvPr/>
        </p:nvCxnSpPr>
        <p:spPr>
          <a:xfrm>
            <a:off x="108675" y="3082863"/>
            <a:ext cx="4909200" cy="0"/>
          </a:xfrm>
          <a:prstGeom prst="straightConnector1">
            <a:avLst/>
          </a:prstGeom>
          <a:noFill/>
          <a:ln cap="flat" cmpd="sng" w="19050">
            <a:solidFill>
              <a:schemeClr val="dk1"/>
            </a:solidFill>
            <a:prstDash val="solid"/>
            <a:round/>
            <a:headEnd len="med" w="med" type="none"/>
            <a:tailEnd len="med" w="med" type="none"/>
          </a:ln>
        </p:spPr>
      </p:cxnSp>
      <p:pic>
        <p:nvPicPr>
          <p:cNvPr id="83" name="Google Shape;83;p13"/>
          <p:cNvPicPr preferRelativeResize="0"/>
          <p:nvPr/>
        </p:nvPicPr>
        <p:blipFill>
          <a:blip r:embed="rId16">
            <a:alphaModFix/>
          </a:blip>
          <a:stretch>
            <a:fillRect/>
          </a:stretch>
        </p:blipFill>
        <p:spPr>
          <a:xfrm>
            <a:off x="323175" y="3373925"/>
            <a:ext cx="2309700" cy="1329600"/>
          </a:xfrm>
          <a:prstGeom prst="roundRect">
            <a:avLst>
              <a:gd fmla="val 16667" name="adj"/>
            </a:avLst>
          </a:prstGeom>
          <a:noFill/>
          <a:ln>
            <a:noFill/>
          </a:ln>
        </p:spPr>
      </p:pic>
      <p:pic>
        <p:nvPicPr>
          <p:cNvPr id="84" name="Google Shape;84;p13"/>
          <p:cNvPicPr preferRelativeResize="0"/>
          <p:nvPr/>
        </p:nvPicPr>
        <p:blipFill>
          <a:blip r:embed="rId17">
            <a:alphaModFix/>
          </a:blip>
          <a:stretch>
            <a:fillRect/>
          </a:stretch>
        </p:blipFill>
        <p:spPr>
          <a:xfrm>
            <a:off x="2848351" y="3392900"/>
            <a:ext cx="1955400" cy="1329600"/>
          </a:xfrm>
          <a:prstGeom prst="roundRect">
            <a:avLst>
              <a:gd fmla="val 16667" name="adj"/>
            </a:avLst>
          </a:prstGeom>
          <a:noFill/>
          <a:ln>
            <a:noFill/>
          </a:ln>
        </p:spPr>
      </p:pic>
      <p:cxnSp>
        <p:nvCxnSpPr>
          <p:cNvPr id="85" name="Google Shape;85;p13"/>
          <p:cNvCxnSpPr/>
          <p:nvPr/>
        </p:nvCxnSpPr>
        <p:spPr>
          <a:xfrm>
            <a:off x="7252575" y="3586075"/>
            <a:ext cx="365100" cy="0"/>
          </a:xfrm>
          <a:prstGeom prst="straightConnector1">
            <a:avLst/>
          </a:prstGeom>
          <a:noFill/>
          <a:ln cap="flat" cmpd="sng" w="9525">
            <a:solidFill>
              <a:schemeClr val="dk2"/>
            </a:solidFill>
            <a:prstDash val="solid"/>
            <a:round/>
            <a:headEnd len="med" w="med" type="none"/>
            <a:tailEnd len="med" w="med" type="triangle"/>
          </a:ln>
        </p:spPr>
      </p:cxnSp>
      <p:pic>
        <p:nvPicPr>
          <p:cNvPr id="86" name="Google Shape;86;p13"/>
          <p:cNvPicPr preferRelativeResize="0"/>
          <p:nvPr/>
        </p:nvPicPr>
        <p:blipFill>
          <a:blip r:embed="rId18">
            <a:alphaModFix/>
          </a:blip>
          <a:stretch>
            <a:fillRect/>
          </a:stretch>
        </p:blipFill>
        <p:spPr>
          <a:xfrm>
            <a:off x="7618555" y="2630001"/>
            <a:ext cx="1155325" cy="1155331"/>
          </a:xfrm>
          <a:prstGeom prst="rect">
            <a:avLst/>
          </a:prstGeom>
          <a:noFill/>
          <a:ln>
            <a:noFill/>
          </a:ln>
        </p:spPr>
      </p:pic>
      <p:pic>
        <p:nvPicPr>
          <p:cNvPr id="87" name="Google Shape;87;p13"/>
          <p:cNvPicPr preferRelativeResize="0"/>
          <p:nvPr/>
        </p:nvPicPr>
        <p:blipFill>
          <a:blip r:embed="rId19">
            <a:alphaModFix/>
          </a:blip>
          <a:stretch>
            <a:fillRect/>
          </a:stretch>
        </p:blipFill>
        <p:spPr>
          <a:xfrm>
            <a:off x="7258143" y="3701335"/>
            <a:ext cx="1876167" cy="644514"/>
          </a:xfrm>
          <a:prstGeom prst="rect">
            <a:avLst/>
          </a:prstGeom>
          <a:noFill/>
          <a:ln>
            <a:noFill/>
          </a:ln>
        </p:spPr>
      </p:pic>
      <p:pic>
        <p:nvPicPr>
          <p:cNvPr id="88" name="Google Shape;88;p13"/>
          <p:cNvPicPr preferRelativeResize="0"/>
          <p:nvPr/>
        </p:nvPicPr>
        <p:blipFill>
          <a:blip r:embed="rId20">
            <a:alphaModFix/>
          </a:blip>
          <a:stretch>
            <a:fillRect/>
          </a:stretch>
        </p:blipFill>
        <p:spPr>
          <a:xfrm>
            <a:off x="7252564" y="4336642"/>
            <a:ext cx="1887311" cy="674035"/>
          </a:xfrm>
          <a:prstGeom prst="rect">
            <a:avLst/>
          </a:prstGeom>
          <a:noFill/>
          <a:ln>
            <a:noFill/>
          </a:ln>
        </p:spPr>
      </p:pic>
      <p:pic>
        <p:nvPicPr>
          <p:cNvPr id="89" name="Google Shape;89;p13"/>
          <p:cNvPicPr preferRelativeResize="0"/>
          <p:nvPr/>
        </p:nvPicPr>
        <p:blipFill>
          <a:blip r:embed="rId21">
            <a:alphaModFix/>
          </a:blip>
          <a:stretch>
            <a:fillRect/>
          </a:stretch>
        </p:blipFill>
        <p:spPr>
          <a:xfrm>
            <a:off x="5178125" y="1396388"/>
            <a:ext cx="1677326" cy="1429007"/>
          </a:xfrm>
          <a:prstGeom prst="rect">
            <a:avLst/>
          </a:prstGeom>
          <a:noFill/>
          <a:ln>
            <a:noFill/>
          </a:ln>
        </p:spPr>
      </p:pic>
      <p:pic>
        <p:nvPicPr>
          <p:cNvPr id="90" name="Google Shape;90;p13"/>
          <p:cNvPicPr preferRelativeResize="0"/>
          <p:nvPr/>
        </p:nvPicPr>
        <p:blipFill rotWithShape="1">
          <a:blip r:embed="rId22">
            <a:alphaModFix/>
          </a:blip>
          <a:srcRect b="0" l="0" r="0" t="67049"/>
          <a:stretch/>
        </p:blipFill>
        <p:spPr>
          <a:xfrm>
            <a:off x="267609" y="2406150"/>
            <a:ext cx="2156284" cy="492000"/>
          </a:xfrm>
          <a:prstGeom prst="rect">
            <a:avLst/>
          </a:prstGeom>
          <a:noFill/>
          <a:ln>
            <a:noFill/>
          </a:ln>
        </p:spPr>
      </p:pic>
      <p:sp>
        <p:nvSpPr>
          <p:cNvPr id="91" name="Google Shape;91;p13"/>
          <p:cNvSpPr txBox="1"/>
          <p:nvPr>
            <p:ph type="title"/>
          </p:nvPr>
        </p:nvSpPr>
        <p:spPr>
          <a:xfrm>
            <a:off x="2343738" y="869613"/>
            <a:ext cx="4456500" cy="49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891"/>
              <a:buNone/>
            </a:pPr>
            <a:r>
              <a:rPr lang="en" sz="1328">
                <a:latin typeface="Abel"/>
                <a:ea typeface="Abel"/>
                <a:cs typeface="Abel"/>
                <a:sym typeface="Abel"/>
              </a:rPr>
              <a:t>Jonathan Narine, Ehren Chan</a:t>
            </a:r>
            <a:r>
              <a:rPr lang="en" sz="1528">
                <a:latin typeface="Abel"/>
                <a:ea typeface="Abel"/>
                <a:cs typeface="Abel"/>
                <a:sym typeface="Abel"/>
              </a:rPr>
              <a:t> </a:t>
            </a:r>
            <a:r>
              <a:rPr lang="en" sz="1528">
                <a:latin typeface="Abel"/>
                <a:ea typeface="Abel"/>
                <a:cs typeface="Abel"/>
                <a:sym typeface="Abel"/>
              </a:rPr>
              <a:t> </a:t>
            </a:r>
            <a:endParaRPr sz="1528">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Appendices</a:t>
            </a:r>
            <a:endParaRPr/>
          </a:p>
        </p:txBody>
      </p:sp>
      <p:pic>
        <p:nvPicPr>
          <p:cNvPr id="97" name="Google Shape;97;p14"/>
          <p:cNvPicPr preferRelativeResize="0"/>
          <p:nvPr/>
        </p:nvPicPr>
        <p:blipFill>
          <a:blip r:embed="rId3">
            <a:alphaModFix/>
          </a:blip>
          <a:stretch>
            <a:fillRect/>
          </a:stretch>
        </p:blipFill>
        <p:spPr>
          <a:xfrm>
            <a:off x="375788" y="1298251"/>
            <a:ext cx="8392424" cy="1457525"/>
          </a:xfrm>
          <a:prstGeom prst="rect">
            <a:avLst/>
          </a:prstGeom>
          <a:noFill/>
          <a:ln>
            <a:noFill/>
          </a:ln>
        </p:spPr>
      </p:pic>
      <p:sp>
        <p:nvSpPr>
          <p:cNvPr id="98" name="Google Shape;98;p14"/>
          <p:cNvSpPr txBox="1"/>
          <p:nvPr/>
        </p:nvSpPr>
        <p:spPr>
          <a:xfrm>
            <a:off x="364325" y="3102175"/>
            <a:ext cx="8063400" cy="13737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0"/>
              </a:spcBef>
              <a:spcAft>
                <a:spcPts val="0"/>
              </a:spcAft>
              <a:buClr>
                <a:schemeClr val="dk1"/>
              </a:buClr>
              <a:buSzPts val="1100"/>
              <a:buChar char="-"/>
            </a:pPr>
            <a:r>
              <a:rPr lang="en" sz="1100" u="sng">
                <a:solidFill>
                  <a:schemeClr val="hlink"/>
                </a:solidFill>
                <a:hlinkClick r:id="rId4"/>
              </a:rPr>
              <a:t>https://www.accessibility.com/blog/facebook-rolls-out-new-avatar-options-for-people-with-disabilities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https://www.kalloctech.com/design_avatar.jsp</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https://www.eurogamer.net/vrchat-bans-all-mods-leaving-disabled-players-and-community-feeling-abandoned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u="sng">
                <a:solidFill>
                  <a:schemeClr val="hlink"/>
                </a:solidFill>
                <a:hlinkClick r:id="rId5"/>
              </a:rPr>
              <a:t>https://www.cbc.ca/radio/people-with-disabilities-hobbies-1.6752548</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u="sng">
                <a:solidFill>
                  <a:schemeClr val="hlink"/>
                </a:solidFill>
                <a:hlinkClick r:id="rId6"/>
              </a:rPr>
              <a:t>https://assetstore.unity.com/packages/3d/characters/uma-2-unity-multipurpose-avatar-35611</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